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4" r:id="rId4"/>
    <p:sldId id="285" r:id="rId5"/>
    <p:sldId id="286" r:id="rId6"/>
    <p:sldId id="287" r:id="rId7"/>
    <p:sldId id="295" r:id="rId8"/>
    <p:sldId id="288" r:id="rId9"/>
    <p:sldId id="289" r:id="rId10"/>
    <p:sldId id="291" r:id="rId11"/>
    <p:sldId id="292" r:id="rId12"/>
    <p:sldId id="290" r:id="rId13"/>
    <p:sldId id="293" r:id="rId14"/>
    <p:sldId id="294" r:id="rId15"/>
    <p:sldId id="296" r:id="rId16"/>
    <p:sldId id="265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Command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(receiver [light])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urnOn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(“Light is on”);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urnOff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(“Light is off”);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</a:t>
            </a:r>
            <a:r>
              <a:rPr lang="en-US" sz="3600" dirty="0" err="1" smtClean="0"/>
              <a:t>ConcreteCommand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Light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 L)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L;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myLight.turnOn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Light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(Light L)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L;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execute()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myLight.turnOff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(receiver [fan])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startRotate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(“Fan is rotating”);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topRotate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System.Debug.WriteLine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(“Fan is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rotating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</a:t>
            </a:r>
            <a:r>
              <a:rPr lang="en-US" sz="3600" dirty="0" err="1" smtClean="0"/>
              <a:t>ConcreteCommand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 F)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myFan.startRotate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 F)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void execute()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myFan.stopRotate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(client)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TestCommand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static void Main (String[]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Light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Light 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LightOffCommand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(light);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remoteSwitch1.on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remoteSwitch1.off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Fan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Fan();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FanOffCommand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(fan);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fanOff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remoteSwitch2.on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remoteSwitch2.off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Main Concepts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decouples an object making a request, from the one that knows how to perform 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command requester only needs to know how to issue it, it doesn’t need to know how to perform 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Command object is at the center of this decoupling and encapsulates a receiver with an action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invoker makes a request of a Command object by calling its execute() method, which invokes those actions on the receiver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Hyder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Shahriar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“Command Design Pattern”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Intent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Encapsulates a request as an object, thereby letting you parameterize other objects with different requests, queue or log request, and support undoable operations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Command Pattern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object is used to represent and encapsulate all the information needed to call a method at a later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information includes the method name, the object that owns the method, and the values for the method parameters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Three fundamental Command Pattern terms: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Client</a:t>
            </a:r>
            <a:r>
              <a:rPr lang="en-US" dirty="0" smtClean="0">
                <a:solidFill>
                  <a:schemeClr val="tx1"/>
                </a:solidFill>
              </a:rPr>
              <a:t> : instantiates the </a:t>
            </a:r>
            <a:r>
              <a:rPr lang="en-US" dirty="0" smtClean="0">
                <a:solidFill>
                  <a:schemeClr val="accent1"/>
                </a:solidFill>
              </a:rPr>
              <a:t>Command Object </a:t>
            </a:r>
            <a:r>
              <a:rPr lang="en-US" dirty="0" smtClean="0">
                <a:solidFill>
                  <a:schemeClr val="tx1"/>
                </a:solidFill>
              </a:rPr>
              <a:t>and provides information to call the method at a later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Invoker</a:t>
            </a:r>
            <a:r>
              <a:rPr lang="en-US" dirty="0" smtClean="0">
                <a:solidFill>
                  <a:schemeClr val="tx1"/>
                </a:solidFill>
              </a:rPr>
              <a:t> : decides which method should be called (Executes the commands possibly at a later time)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 : an instance of the class that contains the method’s code (the object the command should affect)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1"/>
            <a:endCxn id="5" idx="3"/>
          </p:cNvCxnSpPr>
          <p:nvPr/>
        </p:nvCxnSpPr>
        <p:spPr>
          <a:xfrm>
            <a:off x="838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20802" y="15356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505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10" idx="1"/>
            <a:endCxn id="10" idx="3"/>
          </p:cNvCxnSpPr>
          <p:nvPr/>
        </p:nvCxnSpPr>
        <p:spPr>
          <a:xfrm>
            <a:off x="3505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5356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Invoker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7055" y="1981200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setCommand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2004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stCxn id="14" idx="1"/>
            <a:endCxn id="14" idx="3"/>
          </p:cNvCxnSpPr>
          <p:nvPr/>
        </p:nvCxnSpPr>
        <p:spPr>
          <a:xfrm>
            <a:off x="3505200" y="36576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288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Receiver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3733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action()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2004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18" idx="1"/>
            <a:endCxn id="18" idx="3"/>
          </p:cNvCxnSpPr>
          <p:nvPr/>
        </p:nvCxnSpPr>
        <p:spPr>
          <a:xfrm>
            <a:off x="6172200" y="38481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2674" y="3364468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ConcreteCommand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28524" y="3849469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  <a:p>
            <a:r>
              <a:rPr lang="en-US" dirty="0" smtClean="0"/>
              <a:t>undo ()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172200" y="12192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24" idx="1"/>
            <a:endCxn id="24" idx="3"/>
          </p:cNvCxnSpPr>
          <p:nvPr/>
        </p:nvCxnSpPr>
        <p:spPr>
          <a:xfrm>
            <a:off x="6172200" y="1866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516" y="1182469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&lt;&lt;interface&gt;&gt;</a:t>
            </a:r>
          </a:p>
          <a:p>
            <a:pPr algn="ctr"/>
            <a:r>
              <a:rPr lang="en-US" b="1" dirty="0" smtClean="0"/>
              <a:t>Command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8524" y="1868269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  <a:p>
            <a:r>
              <a:rPr lang="en-US" dirty="0" smtClean="0"/>
              <a:t>undo ()</a:t>
            </a:r>
            <a:endParaRPr lang="en-US" dirty="0"/>
          </a:p>
        </p:txBody>
      </p:sp>
      <p:cxnSp>
        <p:nvCxnSpPr>
          <p:cNvPr id="29" name="Elbow Connector 28"/>
          <p:cNvCxnSpPr>
            <a:stCxn id="5" idx="2"/>
            <a:endCxn id="14" idx="1"/>
          </p:cNvCxnSpPr>
          <p:nvPr/>
        </p:nvCxnSpPr>
        <p:spPr>
          <a:xfrm rot="16200000" flipH="1">
            <a:off x="1962150" y="2114550"/>
            <a:ext cx="1295400" cy="1790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1535668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0"/>
            <a:endCxn id="24" idx="2"/>
          </p:cNvCxnSpPr>
          <p:nvPr/>
        </p:nvCxnSpPr>
        <p:spPr>
          <a:xfrm flipV="1">
            <a:off x="7200900" y="2514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</p:cNvCxnSpPr>
          <p:nvPr/>
        </p:nvCxnSpPr>
        <p:spPr>
          <a:xfrm flipH="1">
            <a:off x="5257800" y="3549134"/>
            <a:ext cx="8548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1066800" y="2362200"/>
            <a:ext cx="5105400" cy="1904310"/>
          </a:xfrm>
          <a:prstGeom prst="bentConnector3">
            <a:avLst>
              <a:gd name="adj1" fmla="val 10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72200" y="4953000"/>
            <a:ext cx="20574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Receiver.Action</a:t>
            </a:r>
            <a:r>
              <a:rPr lang="en-US" dirty="0" smtClean="0"/>
              <a:t> ()</a:t>
            </a:r>
            <a:endParaRPr lang="en-US" dirty="0"/>
          </a:p>
        </p:txBody>
      </p:sp>
      <p:cxnSp>
        <p:nvCxnSpPr>
          <p:cNvPr id="48" name="Straight Connector 47"/>
          <p:cNvCxnSpPr>
            <a:stCxn id="18" idx="2"/>
            <a:endCxn id="46" idx="0"/>
          </p:cNvCxnSpPr>
          <p:nvPr/>
        </p:nvCxnSpPr>
        <p:spPr>
          <a:xfrm>
            <a:off x="7200900" y="4495800"/>
            <a:ext cx="0" cy="4572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Collaborations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Client is responsible for </a:t>
            </a:r>
            <a:r>
              <a:rPr lang="en-US" dirty="0" smtClean="0">
                <a:solidFill>
                  <a:schemeClr val="tx1"/>
                </a:solidFill>
              </a:rPr>
              <a:t>creating a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setting its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 knows how to perform the work needed to carry out the request.  Any class can act as a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Invoker </a:t>
            </a:r>
            <a:r>
              <a:rPr lang="en-US" dirty="0" smtClean="0">
                <a:solidFill>
                  <a:schemeClr val="tx1"/>
                </a:solidFill>
              </a:rPr>
              <a:t>holds a </a:t>
            </a:r>
            <a:r>
              <a:rPr lang="en-US" dirty="0" err="1">
                <a:solidFill>
                  <a:schemeClr val="accent1"/>
                </a:solidFill>
              </a:rPr>
              <a:t>ConcreteCommand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at some point asks the </a:t>
            </a:r>
            <a:r>
              <a:rPr lang="en-US" dirty="0" err="1">
                <a:solidFill>
                  <a:schemeClr val="accent1"/>
                </a:solidFill>
              </a:rPr>
              <a:t>ConcreteCommand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carry out a request by calling its </a:t>
            </a:r>
            <a:r>
              <a:rPr lang="en-US" dirty="0" smtClean="0">
                <a:solidFill>
                  <a:schemeClr val="accent1"/>
                </a:solidFill>
              </a:rPr>
              <a:t>execute ()</a:t>
            </a:r>
            <a:r>
              <a:rPr lang="en-US" dirty="0" smtClean="0">
                <a:solidFill>
                  <a:schemeClr val="tx1"/>
                </a:solidFill>
              </a:rPr>
              <a:t> method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Command</a:t>
            </a:r>
            <a:r>
              <a:rPr lang="en-US" dirty="0" smtClean="0"/>
              <a:t> declares an interface for all commands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defines a binding between an action and a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/>
              <a:t>.  The Invoker makes a request by calling </a:t>
            </a:r>
            <a:r>
              <a:rPr lang="en-US" dirty="0" smtClean="0">
                <a:solidFill>
                  <a:schemeClr val="accent1"/>
                </a:solidFill>
              </a:rPr>
              <a:t>execute</a:t>
            </a:r>
            <a:r>
              <a:rPr lang="en-US" dirty="0" smtClean="0"/>
              <a:t> () and the </a:t>
            </a:r>
            <a:r>
              <a:rPr lang="en-US" dirty="0" err="1" smtClean="0">
                <a:solidFill>
                  <a:schemeClr val="accent1"/>
                </a:solidFill>
              </a:rPr>
              <a:t>ConcreteCommand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carries it out by calling one or more actions on the </a:t>
            </a:r>
            <a:r>
              <a:rPr lang="en-US" dirty="0" smtClean="0">
                <a:solidFill>
                  <a:schemeClr val="accent1"/>
                </a:solidFill>
              </a:rPr>
              <a:t>Receiver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Sequence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716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1752600"/>
            <a:ext cx="125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Receiver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1752600"/>
            <a:ext cx="99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Client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2484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1752600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Command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696200" y="22098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17526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 Invoker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243840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 Command (Receiver)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71800" y="2971800"/>
            <a:ext cx="32766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3810000"/>
            <a:ext cx="4724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248400" y="4724400"/>
            <a:ext cx="14478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389768" y="5715000"/>
            <a:ext cx="485863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3276600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StoreCommand</a:t>
            </a:r>
            <a:r>
              <a:rPr lang="en-US" dirty="0" smtClean="0"/>
              <a:t> (Command)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41910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 ()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71361" y="51816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 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5" idx="1"/>
            <a:endCxn id="5" idx="3"/>
          </p:cNvCxnSpPr>
          <p:nvPr/>
        </p:nvCxnSpPr>
        <p:spPr>
          <a:xfrm>
            <a:off x="838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20802" y="15356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505200" y="14478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10" idx="1"/>
            <a:endCxn id="10" idx="3"/>
          </p:cNvCxnSpPr>
          <p:nvPr/>
        </p:nvCxnSpPr>
        <p:spPr>
          <a:xfrm>
            <a:off x="3505200" y="19050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371600"/>
            <a:ext cx="950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Switch</a:t>
            </a:r>
          </a:p>
          <a:p>
            <a:pPr algn="ctr"/>
            <a:r>
              <a:rPr lang="en-US" sz="1600" dirty="0" smtClean="0"/>
              <a:t>(invoker)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1828800"/>
            <a:ext cx="559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on()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ff()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200400"/>
            <a:ext cx="1752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stCxn id="14" idx="1"/>
            <a:endCxn id="14" idx="3"/>
          </p:cNvCxnSpPr>
          <p:nvPr/>
        </p:nvCxnSpPr>
        <p:spPr>
          <a:xfrm>
            <a:off x="3505200" y="36576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124200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Light</a:t>
            </a:r>
          </a:p>
          <a:p>
            <a:pPr algn="ctr"/>
            <a:r>
              <a:rPr lang="en-US" sz="1600" dirty="0" smtClean="0"/>
              <a:t>(Receiver)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581400"/>
            <a:ext cx="935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turnOn</a:t>
            </a:r>
            <a:r>
              <a:rPr lang="en-US" sz="1600" dirty="0" smtClean="0"/>
              <a:t>()</a:t>
            </a:r>
          </a:p>
          <a:p>
            <a:r>
              <a:rPr lang="en-US" sz="1600" dirty="0" err="1" smtClean="0"/>
              <a:t>turnOff</a:t>
            </a:r>
            <a:r>
              <a:rPr lang="en-US" sz="1600" dirty="0" smtClean="0"/>
              <a:t>()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172200" y="32004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18" idx="1"/>
            <a:endCxn id="18" idx="3"/>
          </p:cNvCxnSpPr>
          <p:nvPr/>
        </p:nvCxnSpPr>
        <p:spPr>
          <a:xfrm>
            <a:off x="6172200" y="38481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12674" y="336446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LightOnCommand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28524" y="384946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0" y="12192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>
            <a:stCxn id="24" idx="1"/>
            <a:endCxn id="24" idx="3"/>
          </p:cNvCxnSpPr>
          <p:nvPr/>
        </p:nvCxnSpPr>
        <p:spPr>
          <a:xfrm>
            <a:off x="6172200" y="1866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516" y="1182469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&lt;&lt;interface&gt;&gt;</a:t>
            </a:r>
          </a:p>
          <a:p>
            <a:pPr algn="ctr"/>
            <a:r>
              <a:rPr lang="en-US" b="1" dirty="0" smtClean="0"/>
              <a:t>Command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8524" y="186826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execute()</a:t>
            </a:r>
          </a:p>
        </p:txBody>
      </p:sp>
      <p:cxnSp>
        <p:nvCxnSpPr>
          <p:cNvPr id="29" name="Elbow Connector 28"/>
          <p:cNvCxnSpPr>
            <a:stCxn id="5" idx="2"/>
            <a:endCxn id="14" idx="1"/>
          </p:cNvCxnSpPr>
          <p:nvPr/>
        </p:nvCxnSpPr>
        <p:spPr>
          <a:xfrm rot="16200000" flipH="1">
            <a:off x="1962150" y="2114550"/>
            <a:ext cx="1295400" cy="17907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7800" y="1535668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0"/>
            <a:endCxn id="24" idx="2"/>
          </p:cNvCxnSpPr>
          <p:nvPr/>
        </p:nvCxnSpPr>
        <p:spPr>
          <a:xfrm flipV="1">
            <a:off x="7200900" y="2514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</p:cNvCxnSpPr>
          <p:nvPr/>
        </p:nvCxnSpPr>
        <p:spPr>
          <a:xfrm flipH="1">
            <a:off x="5257800" y="3549134"/>
            <a:ext cx="85487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1066800" y="2362200"/>
            <a:ext cx="5105400" cy="1904310"/>
          </a:xfrm>
          <a:prstGeom prst="bentConnector3">
            <a:avLst>
              <a:gd name="adj1" fmla="val 107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(Application)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172200" y="4953000"/>
            <a:ext cx="2057400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myLight.turnOn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1" name="Straight Connector 30"/>
          <p:cNvCxnSpPr>
            <a:endCxn id="30" idx="0"/>
          </p:cNvCxnSpPr>
          <p:nvPr/>
        </p:nvCxnSpPr>
        <p:spPr>
          <a:xfrm>
            <a:off x="7200900" y="4495800"/>
            <a:ext cx="0" cy="4572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(Command)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interface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endParaRPr lang="en-US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void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 ();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(invoke)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endParaRPr lang="en-US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RemoteSwitch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Up,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Down)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Up;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Down;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on () {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onCommand.execute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off () {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offCommand.execute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579</TotalTime>
  <Words>835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Consolas</vt:lpstr>
      <vt:lpstr>Impact</vt:lpstr>
      <vt:lpstr>Times New Roman</vt:lpstr>
      <vt:lpstr>Wingdings</vt:lpstr>
      <vt:lpstr>Newsprint</vt:lpstr>
      <vt:lpstr>Command Pattern</vt:lpstr>
      <vt:lpstr>Intent</vt:lpstr>
      <vt:lpstr>Command Pattern</vt:lpstr>
      <vt:lpstr>Class Diagram</vt:lpstr>
      <vt:lpstr>Collaborations</vt:lpstr>
      <vt:lpstr>Sequence Diagram</vt:lpstr>
      <vt:lpstr>Class Diagram</vt:lpstr>
      <vt:lpstr>Implementation (Command)</vt:lpstr>
      <vt:lpstr>Implementation (invoke)</vt:lpstr>
      <vt:lpstr>Implementation (receiver [light])</vt:lpstr>
      <vt:lpstr>Implementation (ConcreteCommand)</vt:lpstr>
      <vt:lpstr>Implementation (receiver [fan])</vt:lpstr>
      <vt:lpstr>Implementation (ConcreteCommand)</vt:lpstr>
      <vt:lpstr>Implementation (client)</vt:lpstr>
      <vt:lpstr>Main Concepts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68</cp:revision>
  <dcterms:created xsi:type="dcterms:W3CDTF">2014-08-25T00:37:45Z</dcterms:created>
  <dcterms:modified xsi:type="dcterms:W3CDTF">2015-09-07T21:29:11Z</dcterms:modified>
</cp:coreProperties>
</file>